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1" r:id="rId4"/>
    <p:sldId id="260" r:id="rId5"/>
    <p:sldId id="262" r:id="rId6"/>
    <p:sldId id="263" r:id="rId7"/>
    <p:sldId id="265" r:id="rId8"/>
    <p:sldId id="269" r:id="rId9"/>
    <p:sldId id="257" r:id="rId10"/>
    <p:sldId id="258" r:id="rId11"/>
    <p:sldId id="264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.stepanova\&#1056;&#1072;&#1073;&#1086;&#1095;&#1080;&#1081;%20&#1089;&#1090;&#1086;&#1083;\&#1057;&#1086;&#1094;%20&#1088;&#1080;&#1089;&#1082;&#1086;&#1079;&#1072;&#1097;\&#1056;&#1072;&#1073;&#1086;&#1090;&#1072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.stepanova\&#1056;&#1072;&#1073;&#1086;&#1095;&#1080;&#1081;%20&#1089;&#1090;&#1086;&#1083;\14.11.2011\&#1056;&#1072;&#1079;&#1076;&#1077;&#1083;%202.2\&#1050;&#1085;&#1080;&#1075;&#1072;2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v.stepanova\&#1056;&#1072;&#1073;&#1086;&#1095;&#1080;&#1081;%20&#1089;&#1090;&#1086;&#1083;\14.11.2011\&#1056;&#1072;&#1079;&#1076;&#1077;&#1083;%202.2\&#1050;&#1085;&#1080;&#1075;&#1072;2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31381617083938"/>
          <c:y val="0.12465390821652667"/>
          <c:w val="0.70190700646105819"/>
          <c:h val="0.7728542309424651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70C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9756613123229322E-2"/>
                  <c:y val="-2.86718541038633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СЗФО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999168859672763E-2"/>
                  <c:y val="3.2356625656222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Карелия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491226720384963E-2"/>
                  <c:y val="-3.928443173521543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Коми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Архангельск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279859278369105"/>
                  <c:y val="-2.879908817946219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Мурманск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График!$B$3:$B$7</c:f>
              <c:numCache>
                <c:formatCode>0.00</c:formatCode>
                <c:ptCount val="5"/>
                <c:pt idx="0">
                  <c:v>0.4511922303964474</c:v>
                </c:pt>
                <c:pt idx="1">
                  <c:v>0.68819469705884784</c:v>
                </c:pt>
                <c:pt idx="2">
                  <c:v>0.80171549680277077</c:v>
                </c:pt>
                <c:pt idx="3">
                  <c:v>0.68989446798519416</c:v>
                </c:pt>
                <c:pt idx="4">
                  <c:v>0.66276075987636718</c:v>
                </c:pt>
              </c:numCache>
            </c:numRef>
          </c:xVal>
          <c:yVal>
            <c:numRef>
              <c:f>График!$C$3:$C$7</c:f>
              <c:numCache>
                <c:formatCode>0.00</c:formatCode>
                <c:ptCount val="5"/>
                <c:pt idx="0">
                  <c:v>0.50722660190919266</c:v>
                </c:pt>
                <c:pt idx="1">
                  <c:v>0.32095859584505143</c:v>
                </c:pt>
                <c:pt idx="2">
                  <c:v>0.38596794742792867</c:v>
                </c:pt>
                <c:pt idx="3">
                  <c:v>0.34883625232570292</c:v>
                </c:pt>
                <c:pt idx="4">
                  <c:v>0.36727690285895731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779136"/>
        <c:axId val="144785408"/>
      </c:scatterChart>
      <c:valAx>
        <c:axId val="144779136"/>
        <c:scaling>
          <c:orientation val="minMax"/>
          <c:max val="1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 algn="ctr">
                  <a:defRPr/>
                </a:pPr>
                <a:r>
                  <a:rPr lang="ru-RU" dirty="0"/>
                  <a:t>Социальный</a:t>
                </a:r>
              </a:p>
              <a:p>
                <a:pPr algn="ctr">
                  <a:defRPr/>
                </a:pPr>
                <a:r>
                  <a:rPr lang="ru-RU" dirty="0"/>
                  <a:t> риск</a:t>
                </a:r>
              </a:p>
            </c:rich>
          </c:tx>
          <c:layout>
            <c:manualLayout>
              <c:xMode val="edge"/>
              <c:yMode val="edge"/>
              <c:x val="0.86060266982444811"/>
              <c:y val="0.80102905232751942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4785408"/>
        <c:crosses val="autoZero"/>
        <c:crossBetween val="midCat"/>
        <c:majorUnit val="0.3333000000000001"/>
      </c:valAx>
      <c:valAx>
        <c:axId val="14478540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ru-RU" dirty="0"/>
                  <a:t>Социальный потенциал</a:t>
                </a:r>
              </a:p>
            </c:rich>
          </c:tx>
          <c:layout>
            <c:manualLayout>
              <c:xMode val="edge"/>
              <c:yMode val="edge"/>
              <c:x val="3.1195840554592732E-2"/>
              <c:y val="7.3868882733148684E-3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crossAx val="144779136"/>
        <c:crosses val="autoZero"/>
        <c:crossBetween val="midCat"/>
        <c:majorUnit val="0.3333000000000001"/>
      </c:valAx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00" dirty="0"/>
              <a:t>Достаточность объектов К-ДИ</a:t>
            </a:r>
            <a:endParaRPr lang="en-US" sz="1200" dirty="0"/>
          </a:p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00" dirty="0"/>
              <a:t> в г. Архангельске</a:t>
            </a:r>
          </a:p>
        </c:rich>
      </c:tx>
      <c:layout>
        <c:manualLayout>
          <c:xMode val="edge"/>
          <c:yMode val="edge"/>
          <c:x val="0.20676661581094741"/>
          <c:y val="7.748970598858630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1900562150444"/>
          <c:y val="0.28802680024651206"/>
          <c:w val="0.63736377733619765"/>
          <c:h val="0.44660335319122024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'Достаточность мест'!$A$1:$B$1</c:f>
              <c:strCache>
                <c:ptCount val="2"/>
                <c:pt idx="0">
                  <c:v>хватает</c:v>
                </c:pt>
                <c:pt idx="1">
                  <c:v>не хватает</c:v>
                </c:pt>
              </c:strCache>
            </c:strRef>
          </c:cat>
          <c:val>
            <c:numRef>
              <c:f>'Достаточность мест'!$A$19:$B$19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5850167777853384E-2"/>
          <c:y val="0.82401647686395629"/>
          <c:w val="0.78748280227010059"/>
          <c:h val="0.1221184516711773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8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dirty="0"/>
              <a:t>Культурный уровень</a:t>
            </a:r>
          </a:p>
        </c:rich>
      </c:tx>
      <c:layout>
        <c:manualLayout>
          <c:xMode val="edge"/>
          <c:yMode val="edge"/>
          <c:x val="0.37845767095706961"/>
          <c:y val="3.39943342776204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2"/>
      <c:rotY val="20"/>
      <c:depthPercent val="100"/>
      <c:rAngAx val="1"/>
    </c:view3D>
    <c:floor>
      <c:thickness val="0"/>
      <c:spPr>
        <a:solidFill>
          <a:srgbClr val="CCCCCC"/>
        </a:solidFill>
        <a:ln w="9525">
          <a:noFill/>
        </a:ln>
      </c:spPr>
    </c:floor>
    <c:sideWall>
      <c:thickness val="0"/>
      <c:spPr>
        <a:noFill/>
        <a:ln w="3175">
          <a:solidFill>
            <a:srgbClr val="B3B3B3"/>
          </a:solidFill>
          <a:prstDash val="solid"/>
        </a:ln>
      </c:spPr>
    </c:sideWall>
    <c:backWall>
      <c:thickness val="0"/>
      <c:spPr>
        <a:noFill/>
        <a:ln w="3175">
          <a:solidFill>
            <a:srgbClr val="B3B3B3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480364242693904"/>
          <c:y val="0.20396600566572248"/>
          <c:w val="0.88791974833934351"/>
          <c:h val="0.7167138810198300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4586"/>
            </a:solidFill>
            <a:ln w="317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8278818328563392E-2"/>
                  <c:y val="-3.123285226740431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8096016800368873E-3"/>
                  <c:y val="0.229606001799350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57068820652952E-2"/>
                  <c:y val="0.2797941900321947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542278419583618E-2"/>
                  <c:y val="8.77077617422468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'Культурный уровень'!$A$1:$D$1</c:f>
              <c:strCache>
                <c:ptCount val="4"/>
                <c:pt idx="0">
                  <c:v>высокий</c:v>
                </c:pt>
                <c:pt idx="1">
                  <c:v>достаточный</c:v>
                </c:pt>
                <c:pt idx="2">
                  <c:v>удовлетворительный</c:v>
                </c:pt>
                <c:pt idx="3">
                  <c:v>низкий</c:v>
                </c:pt>
              </c:strCache>
            </c:strRef>
          </c:cat>
          <c:val>
            <c:numRef>
              <c:f>'Культурный уровень'!$A$19:$D$19</c:f>
              <c:numCache>
                <c:formatCode>0.00%</c:formatCode>
                <c:ptCount val="4"/>
                <c:pt idx="0">
                  <c:v>3.0000000000000002E-2</c:v>
                </c:pt>
                <c:pt idx="1">
                  <c:v>0.37750000000000017</c:v>
                </c:pt>
                <c:pt idx="2">
                  <c:v>0.49500000000000016</c:v>
                </c:pt>
                <c:pt idx="3">
                  <c:v>9.7500000000000045E-2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45307904"/>
        <c:axId val="145317888"/>
        <c:axId val="0"/>
      </c:bar3DChart>
      <c:catAx>
        <c:axId val="14530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531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317888"/>
        <c:scaling>
          <c:orientation val="minMax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0.00%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5307904"/>
        <c:crosses val="autoZero"/>
        <c:crossBetween val="between"/>
      </c:valAx>
      <c:spPr>
        <a:noFill/>
        <a:ln w="25400">
          <a:noFill/>
        </a:ln>
      </c:spPr>
    </c:plotArea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B8F1B-7A5B-44F5-8805-47F5034D5AC8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09864-73FA-423D-B53F-9A62BC3B4C7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72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09864-73FA-423D-B53F-9A62BC3B4C7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78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06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06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13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47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15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4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76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58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9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22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466D3-6D30-4F4B-9D6E-379889FCC941}" type="datetimeFigureOut">
              <a:rPr lang="ru-RU" smtClean="0"/>
              <a:pPr/>
              <a:t>25.05.2012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0256-8C80-4728-A4C3-4AB48D6997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90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43182"/>
            <a:ext cx="7772400" cy="250032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рискозащищенность как фактор устойчивого развития северных территорий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445224"/>
            <a:ext cx="7286676" cy="91365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Степанова Вера Владимировна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директора по научной работе института экономики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САФУ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имени М.В.Ломоносова,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д.э.н., профессор</a:t>
            </a:r>
          </a:p>
        </p:txBody>
      </p:sp>
      <p:pic>
        <p:nvPicPr>
          <p:cNvPr id="2050" name="Picture 2" descr="САФУ — логоти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500042"/>
            <a:ext cx="208057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0-tub-ru.yandex.net/i?id=334058688-69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357166"/>
            <a:ext cx="236485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2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1547664" y="1200235"/>
            <a:ext cx="5580621" cy="5613141"/>
            <a:chOff x="1331639" y="980729"/>
            <a:chExt cx="5580621" cy="5613141"/>
          </a:xfrm>
        </p:grpSpPr>
        <p:sp>
          <p:nvSpPr>
            <p:cNvPr id="3" name="Куб 2"/>
            <p:cNvSpPr/>
            <p:nvPr/>
          </p:nvSpPr>
          <p:spPr>
            <a:xfrm>
              <a:off x="2195736" y="1844824"/>
              <a:ext cx="3960440" cy="3960440"/>
            </a:xfrm>
            <a:prstGeom prst="cube">
              <a:avLst/>
            </a:prstGeom>
            <a:solidFill>
              <a:schemeClr val="bg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>
              <a:off x="2195736" y="5805264"/>
              <a:ext cx="4320480" cy="0"/>
            </a:xfrm>
            <a:prstGeom prst="straightConnector1">
              <a:avLst/>
            </a:prstGeom>
            <a:ln w="635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V="1">
              <a:off x="2195736" y="1340768"/>
              <a:ext cx="0" cy="4464496"/>
            </a:xfrm>
            <a:prstGeom prst="straightConnector1">
              <a:avLst/>
            </a:prstGeom>
            <a:ln w="635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203848" y="1844824"/>
              <a:ext cx="0" cy="295232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203848" y="4797152"/>
              <a:ext cx="2952328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2195736" y="4797152"/>
              <a:ext cx="1008112" cy="100811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2195736" y="4293096"/>
              <a:ext cx="1512168" cy="1512168"/>
            </a:xfrm>
            <a:prstGeom prst="straightConnector1">
              <a:avLst/>
            </a:prstGeom>
            <a:ln w="635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400092" y="5947539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Социальный потенциал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02677" y="1809691"/>
              <a:ext cx="2304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Индекс социальной удовлетворенности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9021034">
              <a:off x="2322388" y="3965914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Социальный риск</a:t>
              </a:r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4968044" y="2636912"/>
              <a:ext cx="396044" cy="396044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005826" y="4599130"/>
              <a:ext cx="396044" cy="3960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рискозащищенности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881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Пилотное исследование культурно-досуговой инфраструктуры в Архангельске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4040188" cy="185738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Телефонный опрос </a:t>
            </a:r>
            <a:r>
              <a:rPr lang="ru-RU" dirty="0" smtClean="0"/>
              <a:t>- 200 респондентов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Анкетирование</a:t>
            </a:r>
            <a:r>
              <a:rPr lang="ru-RU" dirty="0" smtClean="0"/>
              <a:t>  на объектах  К-ДИ –      400 человек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114300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Удовлетворенность </a:t>
            </a:r>
            <a:r>
              <a:rPr lang="ru-RU" dirty="0" smtClean="0"/>
              <a:t>культурным уровнем досуга в  г.  Архангельск</a:t>
            </a:r>
            <a:endParaRPr lang="ru-RU" dirty="0"/>
          </a:p>
        </p:txBody>
      </p:sp>
      <p:graphicFrame>
        <p:nvGraphicFramePr>
          <p:cNvPr id="11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3357562"/>
          <a:ext cx="4040188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4286250" y="2643188"/>
          <a:ext cx="4643438" cy="348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8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К-ДИ в странах Северной Европы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395790" cy="476886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Ботанический сад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Tromso Botaniske Hage</a:t>
            </a:r>
            <a:endParaRPr lang="ru-RU" sz="18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Планетарий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Nordlysplanetariet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Брейвике</a:t>
            </a:r>
          </a:p>
          <a:p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Аквапарк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NordPoolen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Будене</a:t>
            </a:r>
          </a:p>
          <a:p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Аквапарк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Polarbadet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Тромсе</a:t>
            </a:r>
          </a:p>
          <a:p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Музей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Polarmuseum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Polaria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Тромсе</a:t>
            </a:r>
            <a:endParaRPr lang="ru-RU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Картинка 1 из 83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428736"/>
            <a:ext cx="3781452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open.az/uploads/posts/2010-12/1292649026_f824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929066"/>
            <a:ext cx="3929090" cy="254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bildebygningpolarmuseet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9" y="3857628"/>
            <a:ext cx="4286279" cy="272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15304" cy="2357454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результатов: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Степанова, И. Сивоброва   КУЛЬТУРНО-ДОСУГОВАЯ ИНФРАСТРУКТУРА КАК ФАКТОР ПРИВЛЕКАТЕЛЬНОСТИ ПРОЖИВАНИЯ В СЕВЕРО-АРКТИЧЕСКОМ РЕГИОНЕ  // Социальная политика и социальное партнёрство. - 2012 . - №3</a:t>
            </a:r>
            <a:endParaRPr lang="ru-RU" sz="2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227868">
            <a:off x="1000100" y="3886200"/>
            <a:ext cx="7143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СПАСИБО ЗА ВНИМАНИЕ…</a:t>
            </a:r>
            <a:endParaRPr lang="ru-RU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социальной рискозащищенности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Стресс-тесты банковской системы</a:t>
            </a:r>
            <a:endParaRPr lang="ru-RU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428868"/>
            <a:ext cx="4040188" cy="4071965"/>
          </a:xfrm>
        </p:spPr>
        <p:txBody>
          <a:bodyPr/>
          <a:lstStyle/>
          <a:p>
            <a:r>
              <a:rPr lang="ru-RU" dirty="0"/>
              <a:t>Стресс-тесты  EBA (Европейская банковская организация)– оценка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устойчивости </a:t>
            </a:r>
            <a:r>
              <a:rPr lang="ru-RU" dirty="0"/>
              <a:t>большой выборки кредитных организаций Евросоюза к неблагоприятному макроэкономическому сценарию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1285860"/>
            <a:ext cx="4572032" cy="928695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рискозащищенность как тест устойчивого развития</a:t>
            </a:r>
            <a:endParaRPr lang="ru-RU" sz="2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429125" y="2428868"/>
            <a:ext cx="4257676" cy="3929089"/>
          </a:xfrm>
        </p:spPr>
        <p:txBody>
          <a:bodyPr>
            <a:normAutofit/>
          </a:bodyPr>
          <a:lstStyle/>
          <a:p>
            <a:r>
              <a:rPr lang="ru-RU" dirty="0"/>
              <a:t>Социальная рискозащищенность – совокупность факторов, определяющих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социальной стабильности</a:t>
            </a:r>
            <a:r>
              <a:rPr lang="ru-RU" dirty="0"/>
              <a:t>, условия предотвращения  и разрешения  социальных конфликтов и снижения социальной напряженности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9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Детерминанты социальной рискозащищенности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потенциал </a:t>
            </a:r>
            <a:r>
              <a:rPr lang="ru-RU" dirty="0" smtClean="0"/>
              <a:t>- система институтов и явлений, </a:t>
            </a:r>
            <a:r>
              <a:rPr lang="ru-RU" dirty="0"/>
              <a:t>непосредственно определяющих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социальную активность </a:t>
            </a:r>
            <a:r>
              <a:rPr lang="ru-RU" dirty="0"/>
              <a:t>населения и возможности получения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значимых результатов </a:t>
            </a:r>
            <a:r>
              <a:rPr lang="ru-RU" dirty="0"/>
              <a:t>в различных сферах общественной жизни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риск </a:t>
            </a:r>
            <a:r>
              <a:rPr lang="ru-RU" dirty="0" smtClean="0"/>
              <a:t>- это </a:t>
            </a:r>
            <a:r>
              <a:rPr lang="ru-RU" dirty="0"/>
              <a:t>риск в системе взаимоотношений «субъект-субъект», проявляющийся в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перспективной возможности ухудшения</a:t>
            </a:r>
            <a:r>
              <a:rPr lang="ru-RU" dirty="0"/>
              <a:t> количественных характеристик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жизни</a:t>
            </a:r>
          </a:p>
        </p:txBody>
      </p:sp>
    </p:spTree>
    <p:extLst>
      <p:ext uri="{BB962C8B-B14F-4D97-AF65-F5344CB8AC3E}">
        <p14:creationId xmlns:p14="http://schemas.microsoft.com/office/powerpoint/2010/main" val="345659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Тест-индикаторы социальной рискозащищенности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6984776" cy="6397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 социального потенциала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422275">
              <a:buFont typeface="+mj-lt"/>
              <a:buAutoNum type="arabicPeriod" startAt="2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139953" y="2348879"/>
            <a:ext cx="4546848" cy="3777283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 </a:t>
            </a:r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жизнеобеспечения</a:t>
            </a:r>
            <a:endParaRPr lang="ru-RU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9275" lvl="0" indent="-274638"/>
            <a:r>
              <a:rPr lang="ru-RU" dirty="0"/>
              <a:t>Доходный потенциал</a:t>
            </a:r>
          </a:p>
          <a:p>
            <a:pPr marL="549275" lvl="0" indent="-274638"/>
            <a:r>
              <a:rPr lang="ru-RU" dirty="0"/>
              <a:t>Потребительский потенциал</a:t>
            </a:r>
          </a:p>
          <a:p>
            <a:pPr marL="549275" lvl="0" indent="-274638"/>
            <a:r>
              <a:rPr lang="ru-RU" dirty="0"/>
              <a:t>Жилищная обеспеченность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ru-RU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 сбережения здоровья</a:t>
            </a:r>
            <a:endParaRPr lang="ru-RU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ru-RU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 условий </a:t>
            </a:r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</a:t>
            </a:r>
            <a:endParaRPr lang="ru-RU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9275" lvl="0" indent="-366713"/>
            <a:r>
              <a:rPr lang="ru-RU" dirty="0"/>
              <a:t>Транспортная обеспеченность</a:t>
            </a:r>
          </a:p>
          <a:p>
            <a:pPr marL="549275" lvl="0" indent="-366713"/>
            <a:r>
              <a:rPr lang="ru-RU" dirty="0"/>
              <a:t>Культурно-досуговая обеспеченность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 </a:t>
            </a:r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самореализации</a:t>
            </a:r>
            <a:endParaRPr lang="ru-RU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9275" lvl="0" indent="-274638"/>
            <a:r>
              <a:rPr lang="ru-RU" dirty="0"/>
              <a:t>Трудовой потенциал</a:t>
            </a:r>
          </a:p>
          <a:p>
            <a:pPr marL="549275" lvl="0" indent="-274638"/>
            <a:r>
              <a:rPr lang="ru-RU" dirty="0"/>
              <a:t>Образовательный потенциал</a:t>
            </a:r>
          </a:p>
          <a:p>
            <a:endParaRPr lang="ru-RU" dirty="0"/>
          </a:p>
        </p:txBody>
      </p:sp>
      <p:pic>
        <p:nvPicPr>
          <p:cNvPr id="11" name="Picture 2" descr="C:\Documents and Settings\v.stepanova\Рабочий стол\соц поте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Тест-индикаторы социальной рискозащищенности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7787208" cy="57606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 социального риска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800" dirty="0" smtClean="0"/>
              <a:t>Риск бедности</a:t>
            </a:r>
          </a:p>
          <a:p>
            <a:r>
              <a:rPr lang="ru-RU" sz="2800" dirty="0"/>
              <a:t>Риск </a:t>
            </a:r>
            <a:r>
              <a:rPr lang="ru-RU" sz="2800" dirty="0" smtClean="0"/>
              <a:t>незанятости</a:t>
            </a:r>
          </a:p>
          <a:p>
            <a:r>
              <a:rPr lang="ru-RU" sz="2800" dirty="0" smtClean="0"/>
              <a:t>Экологический риск</a:t>
            </a:r>
          </a:p>
          <a:p>
            <a:r>
              <a:rPr lang="ru-RU" sz="2800" dirty="0" smtClean="0"/>
              <a:t>Инфляционный риск</a:t>
            </a:r>
          </a:p>
          <a:p>
            <a:r>
              <a:rPr lang="ru-RU" sz="2800" dirty="0" smtClean="0"/>
              <a:t>Миграционный риск</a:t>
            </a:r>
          </a:p>
          <a:p>
            <a:r>
              <a:rPr lang="ru-RU" sz="2800" dirty="0" smtClean="0"/>
              <a:t>Этнический риск</a:t>
            </a:r>
          </a:p>
          <a:p>
            <a:r>
              <a:rPr lang="ru-RU" sz="2800" dirty="0" smtClean="0"/>
              <a:t>Криминогенный риск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0" indent="0">
              <a:buNone/>
            </a:pP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7" name="Picture 4" descr="http://im0-tub-ru.yandex.net/i?id=334058688-69-7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2132856"/>
            <a:ext cx="331236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2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 исследования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Северные территории в СЗФО: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2800" dirty="0" smtClean="0"/>
              <a:t>Архангельская область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Мурманская область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Республика Карелия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Республика Коми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440" y="2636912"/>
            <a:ext cx="409301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585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исследования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статистических данных</a:t>
            </a:r>
          </a:p>
          <a:p>
            <a:r>
              <a:rPr lang="ru-RU" sz="2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нормирования показателей способом линейного масштабирования</a:t>
            </a:r>
          </a:p>
          <a:p>
            <a:r>
              <a:rPr lang="ru-RU" sz="2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Экспертные оценки</a:t>
            </a:r>
          </a:p>
          <a:p>
            <a:r>
              <a:rPr lang="ru-RU" sz="22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Позиционирование субъектов РФ в пространстве рискозащищенности</a:t>
            </a:r>
            <a:endParaRPr lang="ru-RU" sz="220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Dima\Desktop\Методы иссле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71942"/>
            <a:ext cx="678661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потенциал 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социальный риск в  субъектах 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СЗФО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6053360"/>
              </p:ext>
            </p:extLst>
          </p:nvPr>
        </p:nvGraphicFramePr>
        <p:xfrm>
          <a:off x="457200" y="1988840"/>
          <a:ext cx="4038600" cy="4248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235"/>
                <a:gridCol w="630253"/>
                <a:gridCol w="411421"/>
                <a:gridCol w="527064"/>
                <a:gridCol w="570652"/>
                <a:gridCol w="555975"/>
              </a:tblGrid>
              <a:tr h="1470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Потенциал жизнеобеспечения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Потенциал сбережения здоровья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Потенциал условий жизни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Потенциал самореализации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Агрегированный показатель потенциала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</a:tr>
              <a:tr h="833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Северо-Западный федеральный округ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0,21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</a:tr>
              <a:tr h="486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Республика Карелия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0,24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</a:tr>
              <a:tr h="486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Республика Коми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</a:tr>
              <a:tr h="486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Архангельская область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0,29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</a:tr>
              <a:tr h="486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Мурманская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0,59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0,37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6" marR="48036" marT="0" marB="0" anchor="ctr"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5572854"/>
              </p:ext>
            </p:extLst>
          </p:nvPr>
        </p:nvGraphicFramePr>
        <p:xfrm>
          <a:off x="4716016" y="1988839"/>
          <a:ext cx="4038600" cy="4248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176"/>
                <a:gridCol w="486316"/>
                <a:gridCol w="387018"/>
                <a:gridCol w="502457"/>
                <a:gridCol w="479650"/>
                <a:gridCol w="470527"/>
                <a:gridCol w="302456"/>
                <a:gridCol w="540000"/>
              </a:tblGrid>
              <a:tr h="1543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Инфляционный риск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Риск незанятости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Криминогенный риск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Миграционный риск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Экологический риск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Риск бедности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Аггрегированный показатель риска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</a:tr>
              <a:tr h="800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Северо-Западный федеральный округ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0,38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0,45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0,45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0,38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0,29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0,63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0,45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</a:tr>
              <a:tr h="476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Республика Карелия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0,78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0,88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0,94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0,59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0,80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0,69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</a:tr>
              <a:tr h="476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Республика Коми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0,33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0,96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1,00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1,00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0,53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0,80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</a:tr>
              <a:tr h="476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Архангельская область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0,69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0,58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0,82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0,85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0,60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0,65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0,69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</a:tr>
              <a:tr h="476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Мурманская область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0,28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0,79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0,92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0,94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0,34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0,52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0,66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5" marR="37895" marT="0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3101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Социальный потенциал субъектов СЗФО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00" y="2160122"/>
            <a:ext cx="1968500" cy="14700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652120" y="5013327"/>
            <a:ext cx="1944216" cy="1368000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794629"/>
              </p:ext>
            </p:extLst>
          </p:nvPr>
        </p:nvGraphicFramePr>
        <p:xfrm>
          <a:off x="539552" y="1484784"/>
          <a:ext cx="8280919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Матричная модель рискозащищенности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3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438</Words>
  <Application>Microsoft Office PowerPoint</Application>
  <PresentationFormat>Экран (4:3)</PresentationFormat>
  <Paragraphs>170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Социальная рискозащищенность как фактор устойчивого развития северных территорий</vt:lpstr>
      <vt:lpstr>Актуальность социальной рискозащищенности</vt:lpstr>
      <vt:lpstr>Детерминанты социальной рискозащищенности</vt:lpstr>
      <vt:lpstr>Тест-индикаторы социальной рискозащищенности</vt:lpstr>
      <vt:lpstr>Тест-индикаторы социальной рискозащищенности</vt:lpstr>
      <vt:lpstr>Объект исследования</vt:lpstr>
      <vt:lpstr>Методы исследования</vt:lpstr>
      <vt:lpstr>Социальный потенциал и социальный риск в  субъектах СЗФО</vt:lpstr>
      <vt:lpstr>Матричная модель рискозащищенности</vt:lpstr>
      <vt:lpstr>3D модель рискозащищенности</vt:lpstr>
      <vt:lpstr>Пилотное исследование культурно-досуговой инфраструктуры в Архангельске </vt:lpstr>
      <vt:lpstr>Объекты К-ДИ в странах Северной Европы</vt:lpstr>
      <vt:lpstr>Публикация результатов:     В. Степанова, И. Сивоброва   КУЛЬТУРНО-ДОСУГОВАЯ ИНФРАСТРУКТУРА КАК ФАКТОР ПРИВЛЕКАТЕЛЬНОСТИ ПРОЖИВАНИЯ В СЕВЕРО-АРКТИЧЕСКОМ РЕГИОНЕ  // Социальная политика и социальное партнёрство. - 2012 . - №3</vt:lpstr>
    </vt:vector>
  </TitlesOfParts>
  <Company>ASTU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Степанова Вера Владимировна</dc:creator>
  <cp:lastModifiedBy>Степанова Вера Владимировна</cp:lastModifiedBy>
  <cp:revision>34</cp:revision>
  <dcterms:created xsi:type="dcterms:W3CDTF">2012-05-24T12:35:56Z</dcterms:created>
  <dcterms:modified xsi:type="dcterms:W3CDTF">2012-05-25T09:42:27Z</dcterms:modified>
</cp:coreProperties>
</file>